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57" r:id="rId3"/>
    <p:sldId id="266" r:id="rId4"/>
    <p:sldId id="270" r:id="rId5"/>
    <p:sldId id="258" r:id="rId6"/>
    <p:sldId id="260" r:id="rId7"/>
    <p:sldId id="263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00FF"/>
    <a:srgbClr val="FFFF00"/>
    <a:srgbClr val="CC00CC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1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E2BABD-461F-4D44-8E69-9FE601FDC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D2642-912B-433F-8EFC-FF9F81602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4F3A-32E4-42E0-8C69-EC6E4712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1202-54FC-46B5-A592-967290AB3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0C4D-EC5F-49EA-9A7B-23C7A93B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C76A-7E2E-41CB-A9BB-54744744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03E2-6806-434B-AC43-9B6A20DF4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3008-FFFB-48B2-B2CF-EFC645A7C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5A5D3-04FA-4705-9DC2-2AD47F188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4A2F-DD77-4B05-8AB5-1C241080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955E8-FBD9-40DB-BFE4-845866D96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7724-A83B-4A96-BE47-210817E9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B3CE05-0D69-4231-BBC7-1BBB911A2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5" name="Picture 3" descr="Chieng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5300" y="914400"/>
            <a:ext cx="3314700" cy="403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61478" name="Picture 6" descr="DuiC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3038" y="914400"/>
            <a:ext cx="1198562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990600" y="5181600"/>
            <a:ext cx="1219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cs typeface="Arial" charset="0"/>
              </a:rPr>
              <a:t>Cồng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7620000" y="5181600"/>
            <a:ext cx="1219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cs typeface="Arial" charset="0"/>
              </a:rPr>
              <a:t>Dùi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4648200" y="5181600"/>
            <a:ext cx="1524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cs typeface="Arial" charset="0"/>
              </a:rPr>
              <a:t>Chiêng</a:t>
            </a:r>
          </a:p>
        </p:txBody>
      </p:sp>
      <p:pic>
        <p:nvPicPr>
          <p:cNvPr id="21" name="Picture 20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935038"/>
            <a:ext cx="3679825" cy="4094162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9" grpId="0"/>
      <p:bldP spid="361480" grpId="0"/>
      <p:bldP spid="3614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15400" cy="121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8" name="Picture 9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24000" y="15240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Vị ngữ trong câu kể </a:t>
            </a:r>
            <a:r>
              <a:rPr lang="en-US" sz="3200" b="1" i="1">
                <a:solidFill>
                  <a:srgbClr val="FF0000"/>
                </a:solidFill>
              </a:rPr>
              <a:t>Ai làm gì</a:t>
            </a:r>
            <a:r>
              <a:rPr lang="en-US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914400" y="2362200"/>
            <a:ext cx="1600200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Ôn lại trí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endParaRPr lang="en-US" sz="2800" b="1" smtClean="0">
              <a:solidFill>
                <a:srgbClr val="0000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055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Luyện từ và câu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</a:rPr>
              <a:t>Ai làm gì ?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166688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3" name="Picture 9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28"/>
          <p:cNvSpPr>
            <a:spLocks noChangeArrowheads="1"/>
          </p:cNvSpPr>
          <p:nvPr/>
        </p:nvSpPr>
        <p:spPr bwMode="auto">
          <a:xfrm>
            <a:off x="0" y="1676400"/>
            <a:ext cx="9144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4105" name="Rectangle 29"/>
          <p:cNvSpPr>
            <a:spLocks noChangeArrowheads="1"/>
          </p:cNvSpPr>
          <p:nvPr/>
        </p:nvSpPr>
        <p:spPr bwMode="auto">
          <a:xfrm>
            <a:off x="-80963" y="2286000"/>
            <a:ext cx="9144001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457200" y="1600200"/>
            <a:ext cx="8382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I.Nhận xét</a:t>
            </a:r>
          </a:p>
          <a:p>
            <a:r>
              <a:rPr lang="en-US" sz="2400">
                <a:solidFill>
                  <a:srgbClr val="0000FF"/>
                </a:solidFill>
              </a:rPr>
              <a:t>Đọc đoạn văn sau và trả lời câu hỏi: </a:t>
            </a:r>
          </a:p>
          <a:p>
            <a:r>
              <a:rPr lang="en-US" sz="2400">
                <a:solidFill>
                  <a:srgbClr val="0000FF"/>
                </a:solidFill>
              </a:rPr>
              <a:t>        Hàng trăm con voi đang tiến về bãi. Người các 	buôn làng kéo về nườm nượp. Mấy anh thanh niên khua chiêng rộn ràng</a:t>
            </a:r>
            <a:r>
              <a:rPr lang="en-US" sz="2400" u="sng">
                <a:solidFill>
                  <a:srgbClr val="0000FF"/>
                </a:solidFill>
              </a:rPr>
              <a:t>.</a:t>
            </a:r>
            <a:r>
              <a:rPr lang="en-US" sz="2400">
                <a:solidFill>
                  <a:srgbClr val="0000FF"/>
                </a:solidFill>
              </a:rPr>
              <a:t> Các bà đeo những vòng bạc, vòng vàng. Các chị mặc những chiếc váy thêu rực rỡ. Hôm nay, Tây Nguyên thật tưng bừng.</a:t>
            </a:r>
          </a:p>
          <a:p>
            <a:r>
              <a:rPr lang="en-US" sz="2400"/>
              <a:t>							</a:t>
            </a:r>
            <a:r>
              <a:rPr lang="en-US" sz="2400" i="1">
                <a:solidFill>
                  <a:srgbClr val="0000FF"/>
                </a:solidFill>
              </a:rPr>
              <a:t>Theo</a:t>
            </a:r>
            <a:r>
              <a:rPr lang="en-US" sz="2400" i="1"/>
              <a:t> </a:t>
            </a:r>
            <a:r>
              <a:rPr lang="en-US" sz="2400" b="1"/>
              <a:t>Lê Tấn</a:t>
            </a:r>
          </a:p>
        </p:txBody>
      </p:sp>
      <p:sp>
        <p:nvSpPr>
          <p:cNvPr id="4107" name="Text Box 32"/>
          <p:cNvSpPr txBox="1">
            <a:spLocks noChangeArrowheads="1"/>
          </p:cNvSpPr>
          <p:nvPr/>
        </p:nvSpPr>
        <p:spPr bwMode="auto">
          <a:xfrm>
            <a:off x="990600" y="4114800"/>
            <a:ext cx="7315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1.Tìm các câu kể </a:t>
            </a:r>
            <a:r>
              <a:rPr lang="en-US" sz="2400" b="1"/>
              <a:t>Ai làm gì?</a:t>
            </a:r>
            <a:r>
              <a:rPr lang="en-US" sz="2400"/>
              <a:t> Trong đoạn văn trên.</a:t>
            </a:r>
          </a:p>
          <a:p>
            <a:pPr>
              <a:spcBef>
                <a:spcPct val="50000"/>
              </a:spcBef>
            </a:pPr>
            <a:r>
              <a:rPr lang="en-US" sz="2400"/>
              <a:t>2.Xác định vị ngữ trong mỗi câu vừa tìmđược.</a:t>
            </a:r>
          </a:p>
          <a:p>
            <a:pPr>
              <a:spcBef>
                <a:spcPct val="50000"/>
              </a:spcBef>
            </a:pPr>
            <a:r>
              <a:rPr lang="en-US" sz="2400"/>
              <a:t>3.Nêu ý nghĩa của vị ngữ.</a:t>
            </a:r>
          </a:p>
          <a:p>
            <a:pPr>
              <a:spcBef>
                <a:spcPct val="50000"/>
              </a:spcBef>
            </a:pPr>
            <a:r>
              <a:rPr lang="en-US" sz="2400"/>
              <a:t>4.Cho biết vị ngữ trong các câu trên do từ ngữ nào tạo thành.Chọn ý đúng </a:t>
            </a:r>
            <a:r>
              <a:rPr lang="en-US" sz="2400">
                <a:sym typeface="Wingdings" pitchFamily="2" charset="2"/>
              </a:rPr>
              <a:t>(SGK)</a:t>
            </a:r>
            <a:endParaRPr lang="en-US" sz="2400"/>
          </a:p>
        </p:txBody>
      </p:sp>
      <p:sp>
        <p:nvSpPr>
          <p:cNvPr id="4108" name="Rectangle 39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1143000" y="2743200"/>
            <a:ext cx="426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5715000" y="26670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609600" y="30480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2514600" y="3048000"/>
            <a:ext cx="510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2" grpId="0" animBg="1"/>
      <p:bldP spid="12333" grpId="0" animBg="1"/>
      <p:bldP spid="12334" grpId="0" animBg="1"/>
      <p:bldP spid="123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3124200"/>
            <a:ext cx="85344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solidFill>
                  <a:srgbClr val="0000FF"/>
                </a:solidFill>
                <a:latin typeface=".VnTime" pitchFamily="34" charset="0"/>
              </a:rPr>
              <a:t>- Hàng trăm con voi đang tiến vào bãi</a:t>
            </a: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38100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solidFill>
                  <a:srgbClr val="0000FF"/>
                </a:solidFill>
                <a:latin typeface=".VnTime" pitchFamily="34" charset="0"/>
              </a:rPr>
              <a:t>- Người các buôn làng kéo về nườm nượp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4495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solidFill>
                  <a:srgbClr val="0000FF"/>
                </a:solidFill>
                <a:latin typeface=".VnTime" pitchFamily="34" charset="0"/>
              </a:rPr>
              <a:t>- Mấy anh thanh niên khua chiêng rộn ràng</a:t>
            </a:r>
            <a:endParaRPr lang="en-US" sz="3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457200" y="2514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000099"/>
                </a:solidFill>
              </a:rPr>
              <a:t>2.Xác định vị ngữ trong mỗi câu vừa tìm được.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5257800"/>
            <a:ext cx="8763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99"/>
                </a:solidFill>
              </a:rPr>
              <a:t>3.Ý nghĩa của vị ngữ:</a:t>
            </a:r>
          </a:p>
          <a:p>
            <a:pPr eaLnBrk="0" hangingPunct="0"/>
            <a:r>
              <a:rPr lang="en-US" sz="3200" b="1">
                <a:solidFill>
                  <a:srgbClr val="000099"/>
                </a:solidFill>
                <a:latin typeface=".VnAvant" pitchFamily="34" charset="0"/>
              </a:rPr>
              <a:t> </a:t>
            </a:r>
            <a:r>
              <a:rPr lang="en-US" sz="3200" b="1" i="1">
                <a:solidFill>
                  <a:srgbClr val="FF0000"/>
                </a:solidFill>
              </a:rPr>
              <a:t>Nêu hoạt động của người, của vật trong câu.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762000" y="152400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Luyện từ và câu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Vị ngữ trong câu kể Ai làm gì?</a:t>
            </a:r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8382000" y="381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pic>
        <p:nvPicPr>
          <p:cNvPr id="5129" name="Picture 17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886200" y="3657600"/>
            <a:ext cx="2895600" cy="0"/>
          </a:xfrm>
          <a:prstGeom prst="line">
            <a:avLst/>
          </a:prstGeom>
          <a:noFill/>
          <a:ln w="57150" cmpd="thinThick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91000" y="4343400"/>
            <a:ext cx="3276600" cy="0"/>
          </a:xfrm>
          <a:prstGeom prst="line">
            <a:avLst/>
          </a:prstGeom>
          <a:noFill/>
          <a:ln w="57150" cmpd="thickThin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267200" y="5029200"/>
            <a:ext cx="3886200" cy="0"/>
          </a:xfrm>
          <a:prstGeom prst="line">
            <a:avLst/>
          </a:prstGeom>
          <a:noFill/>
          <a:ln w="57150" cmpd="thinThick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1" grpId="0" animBg="1"/>
      <p:bldP spid="184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endParaRPr lang="en-US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055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Luyện từ và câu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</a:rPr>
              <a:t>Ai làm gì ?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153352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		I.  Nhận xét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905000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/>
              <a:t>		</a:t>
            </a:r>
            <a:r>
              <a:rPr lang="en-US" sz="2400">
                <a:solidFill>
                  <a:srgbClr val="0000FF"/>
                </a:solidFill>
              </a:rPr>
              <a:t>      - </a:t>
            </a:r>
            <a:r>
              <a:rPr lang="en-US" sz="3200">
                <a:solidFill>
                  <a:srgbClr val="0000FF"/>
                </a:solidFill>
              </a:rPr>
              <a:t>Hàng trăm con voi đang tiến về bãi.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              -Người các buôn làng kéo về nườm nượp.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              -Mấy anh thanh niên khua chiêng rộn ràng.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							</a:t>
            </a:r>
            <a:endParaRPr lang="en-US" sz="2800" b="1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66688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3" name="Picture 9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9"/>
          <p:cNvSpPr>
            <a:spLocks noChangeArrowheads="1"/>
          </p:cNvSpPr>
          <p:nvPr/>
        </p:nvSpPr>
        <p:spPr bwMode="auto">
          <a:xfrm>
            <a:off x="304800" y="34290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>
                <a:solidFill>
                  <a:srgbClr val="0000FF"/>
                </a:solidFill>
              </a:rPr>
              <a:t>4. Cho biết vị ngữ trong các câu trên do từ ngữ nào tạo thành. Chọn ý đúng: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/>
              <a:t>a) Do danh từ và các từ kèm theo nó (cụm danh từ) tạo thành.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/>
              <a:t>b) Do động từ và các từ kèm theo nó (cụm động từ) tạo thành.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/>
              <a:t>c) Do tính từ  và các từ kèm theo nó (cụm tính từ) tạo thành.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228600" y="4572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29"/>
          <p:cNvSpPr>
            <a:spLocks noChangeShapeType="1"/>
          </p:cNvSpPr>
          <p:nvPr/>
        </p:nvSpPr>
        <p:spPr bwMode="auto">
          <a:xfrm>
            <a:off x="4953000" y="2362200"/>
            <a:ext cx="2438400" cy="76200"/>
          </a:xfrm>
          <a:prstGeom prst="line">
            <a:avLst/>
          </a:prstGeom>
          <a:noFill/>
          <a:ln w="57150" cmpd="thinThick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30"/>
          <p:cNvSpPr>
            <a:spLocks noChangeShapeType="1"/>
          </p:cNvSpPr>
          <p:nvPr/>
        </p:nvSpPr>
        <p:spPr bwMode="auto">
          <a:xfrm>
            <a:off x="5105400" y="2819400"/>
            <a:ext cx="3048000" cy="0"/>
          </a:xfrm>
          <a:prstGeom prst="line">
            <a:avLst/>
          </a:prstGeom>
          <a:noFill/>
          <a:ln w="57150" cmpd="thickThin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1"/>
          <p:cNvSpPr>
            <a:spLocks noChangeShapeType="1"/>
          </p:cNvSpPr>
          <p:nvPr/>
        </p:nvSpPr>
        <p:spPr bwMode="auto">
          <a:xfrm>
            <a:off x="4953000" y="3276600"/>
            <a:ext cx="3200400" cy="76200"/>
          </a:xfrm>
          <a:prstGeom prst="line">
            <a:avLst/>
          </a:prstGeom>
          <a:noFill/>
          <a:ln w="57150" cmpd="thinThick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endParaRPr lang="en-US" sz="2800" b="1" smtClean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055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</a:rPr>
              <a:t>Ai làm gì ?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2133600"/>
            <a:ext cx="876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	</a:t>
            </a:r>
            <a:r>
              <a:rPr lang="en-US" sz="2800" b="1"/>
              <a:t>II.  Ghi nhớ: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1. Vị ngữ trong câu kể </a:t>
            </a:r>
            <a:r>
              <a:rPr lang="en-US" sz="2800" b="1" i="1">
                <a:solidFill>
                  <a:srgbClr val="0000FF"/>
                </a:solidFill>
              </a:rPr>
              <a:t>Ai làm gì </a:t>
            </a:r>
            <a:r>
              <a:rPr lang="en-US" sz="2800" b="1">
                <a:solidFill>
                  <a:srgbClr val="0000FF"/>
                </a:solidFill>
              </a:rPr>
              <a:t>? Nêu lên hoạt động của người, con vật ( hoặc đồ vật, cây cối được nhân hóa).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2. Vị ngữ có thể là: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	- Động từ.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	- Động từ kèm theo một số từ ngữ phụ thuộc ( cụm động từ ).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166688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6" name="Picture 9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endParaRPr lang="en-US" sz="2800" b="1" smtClean="0">
              <a:solidFill>
                <a:srgbClr val="0000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055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</a:rPr>
              <a:t>Ai làm gì 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1600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	III. Luyện tập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66688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8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flower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410200"/>
            <a:ext cx="1219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42913" y="1976438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/>
              <a:t>	3. Quan sát tranh vẽ dưới đây rồi nói từ 3 đến 5 câu kể </a:t>
            </a:r>
            <a:r>
              <a:rPr lang="en-US" sz="2800" b="1" i="1"/>
              <a:t> Ai làm gì ? </a:t>
            </a:r>
            <a:r>
              <a:rPr lang="en-US" sz="2800"/>
              <a:t>miêu tả hoạt động của các nhân vật trong tranh.</a:t>
            </a:r>
          </a:p>
        </p:txBody>
      </p:sp>
      <p:pic>
        <p:nvPicPr>
          <p:cNvPr id="8203" name="Picture 16" descr="downloa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971800"/>
            <a:ext cx="868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txBody>
          <a:bodyPr/>
          <a:lstStyle/>
          <a:p>
            <a:pPr eaLnBrk="1" hangingPunct="1"/>
            <a:endParaRPr lang="en-US" sz="2800" b="1" smtClean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055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</a:rPr>
              <a:t>Ai làm gì ?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2133600"/>
            <a:ext cx="876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	II.  Ghi nhớ: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1. Vị ngữ trong câu kể </a:t>
            </a:r>
            <a:r>
              <a:rPr lang="en-US" sz="2800" b="1" i="1">
                <a:solidFill>
                  <a:srgbClr val="0000FF"/>
                </a:solidFill>
              </a:rPr>
              <a:t>Ai làm gì </a:t>
            </a:r>
            <a:r>
              <a:rPr lang="en-US" sz="2800" b="1">
                <a:solidFill>
                  <a:srgbClr val="0000FF"/>
                </a:solidFill>
              </a:rPr>
              <a:t>? Nêu lên hoạt động của người, con vật ( hoặc đồ vật, cây cối được nhân hóa).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2. Vị ngữ có thể là: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	- Động từ.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	- Động từ kèm theo một số từ ngữ phụ thuộc ( cụm động từ ).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66688" y="0"/>
            <a:ext cx="0" cy="685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4" name="Picture 8" descr="1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703</TotalTime>
  <Words>310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Wingdings</vt:lpstr>
      <vt:lpstr>.VnTime</vt:lpstr>
      <vt:lpstr>.VnAvant</vt:lpstr>
      <vt:lpstr>blank</vt:lpstr>
      <vt:lpstr>Slide 1</vt:lpstr>
      <vt:lpstr>  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124</cp:revision>
  <dcterms:created xsi:type="dcterms:W3CDTF">2010-12-07T12:27:35Z</dcterms:created>
  <dcterms:modified xsi:type="dcterms:W3CDTF">2016-06-30T01:45:33Z</dcterms:modified>
</cp:coreProperties>
</file>